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58" r:id="rId4"/>
    <p:sldId id="275" r:id="rId5"/>
    <p:sldId id="259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24E"/>
    <a:srgbClr val="CC9A23"/>
    <a:srgbClr val="999999"/>
    <a:srgbClr val="DB333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76"/>
  </p:normalViewPr>
  <p:slideViewPr>
    <p:cSldViewPr snapToGrid="0">
      <p:cViewPr varScale="1">
        <p:scale>
          <a:sx n="106" d="100"/>
          <a:sy n="106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DCC95-012B-4E77-A396-A65539243DF2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AB360-4BB3-4D10-A8E2-B3383AEB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1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ba3941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ba3941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美食外送平台興起，外送員搶快交通事故頻傳，北市交通大隊針對外送員特別註記死傷人數，近兩個月累積超過200件事故，造成逾兩百人死傷。交大分析，外送員多是年輕人，對道路駕駛經驗不足，加上搶快未能注意，而發生事故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根據交大統計研究，車禍死傷造成的經濟損失都足以蓋一條高鐵。</a:t>
            </a:r>
            <a:r>
              <a:rPr lang="zh-TW">
                <a:solidFill>
                  <a:schemeClr val="dk1"/>
                </a:solidFill>
              </a:rPr>
              <a:t>台灣</a:t>
            </a:r>
            <a:r>
              <a:rPr lang="zh-TW"/>
              <a:t>近十年雖然交通事故死亡率逐年下降，但每年車禍仍造成近3,000人死亡、40多萬人受傷，醫院平均每天要處理超過1,000名車禍傷患，造成龐大醫療資源損失。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ba39413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cba39413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dcb196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dcb196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第一頁提供台北市各區每隔6小時之溫度、風速、降雨機率、舒適度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填入個人資料，如:年、月、時間、性別、年齡、使用車種等，提供客製化資訊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預測遭遇交通事故受傷死亡預測機率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輸入地點周遭近期車禍分布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即時道路車速平均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即時道路平均佔有率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zh-TW"/>
              <a:t>即時道路流量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dcb1966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dcb1966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dcb196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dcb196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dcb196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dcb196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dcb1966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dcb1966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dcb1966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bdcb1966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ba39413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cba39413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ba39413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ba39413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ba39413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ba39413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54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ba3941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ba3941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美食外送平台興起，外送員搶快交通事故頻傳，北市交通大隊針對外送員特別註記死傷人數，近兩個月累積超過200件事故，造成逾兩百人死傷。交大分析，外送員多是年輕人，對道路駕駛經驗不足，加上搶快未能注意，而發生事故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根據交大統計研究，車禍死傷造成的經濟損失都足以蓋一條高鐵。</a:t>
            </a:r>
            <a:r>
              <a:rPr lang="zh-TW">
                <a:solidFill>
                  <a:schemeClr val="dk1"/>
                </a:solidFill>
              </a:rPr>
              <a:t>台灣</a:t>
            </a:r>
            <a:r>
              <a:rPr lang="zh-TW"/>
              <a:t>近十年雖然交通事故死亡率逐年下降，但每年車禍仍造成近3,000人死亡、40多萬人受傷，醫院平均每天要處理超過1,000名車禍傷患，造成龐大醫療資源損失。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287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ba3941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ba39413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ba39413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ba39413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21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cba3941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cba3941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be0a097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be0a097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e0a097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e0a097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e0a097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e0a097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dcb196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dcb196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EAF01-046C-47B4-A8EB-B9CBEE1F7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B41588-345F-4E85-8778-E546624FC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70228B-623D-44B7-BF33-69CDB534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2E922A-6988-4AAB-AE58-51531767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A6F99-25D5-4869-A18A-7F6117DB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0C65C-01CA-436A-B663-FAF234AA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8AA27A-52ED-432B-ADD9-E99FE64FA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3030E6-7440-41D4-B36D-4491A1E8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DE47AA-BE84-4156-9354-1C14A6C7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279C6E-93E8-4A41-9BF9-128055C4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9F067A-A53E-41BC-9D48-26287E3E2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DA5B7F-49D0-4B85-9361-A709A9CDE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2F5E75-1229-45FE-BF0E-8D8B2FE6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59B39B-2596-4D16-91D2-0C37D7C1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6DFDD7-6121-4B73-A106-FD0D0F1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66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8C128-C08F-4345-91EF-82EB248C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EF1EB8-7B9F-4696-B84D-089122F7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E1D13B-FBD7-4561-A94D-8ED4CF99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E8F3D8-B346-4F93-9004-33497D0D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112616-C4BB-4E49-AEBB-54DE817C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56894-BD92-4EFB-A4EB-D9E5E148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903AE8-E9D2-4863-AC63-BF7486973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9A6D8-36DF-46E0-8B7B-A210D01F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92244-79FD-42BC-A4A6-CDFADFBE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F5C890-44DF-4396-A31A-1DB09EDB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7E95C-0631-4A8F-8D7D-93E9C204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C1763-4786-4F4B-B14E-7ACA76FD9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8C6905-5C78-4A5B-95C6-99D69A239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FBF143-8066-4793-802D-D835FC18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5F77FB-9D79-47B7-B01A-E3287E01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E752BE-23C3-4398-98E5-F652C5FE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9C247-E113-463D-8316-611FBB90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AB6AF3-759D-4158-B8D0-E39478ACF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71CE3B-5D10-4D05-92BA-F689D79D4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EE31F8-EB60-4294-A0AE-2C4C5565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1D442F-9147-4FEB-A54B-486FBBFFD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D67C35-BDE4-44CF-9D36-1CF98A80E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14404E6-8545-4338-92CC-368A9968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500773-6B07-4651-B970-0FD45E7F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60653-5818-4F04-B6B0-99724C50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0223EB-8737-4316-850F-317A54A8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7F1FD0-41B2-472A-9195-3EC2C0491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0F98E-9F06-4EE0-B89C-43641523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1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685117-4577-4FD5-807C-D260025C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C66506E-4020-4E32-8B8B-EB935C10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AE6343-1AD4-4799-B560-3B53885C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C634A-DE59-48F6-9467-C90EBCAA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C58512-FECE-4732-BC5E-214E68B29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DF4F2C7-A821-471E-90CF-A4F584BA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B2BADD-0AB9-4622-8BF2-2420D8A6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DCFE65-054B-4134-8AA1-D3EE3343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C3EDC2-30FF-44D7-AD52-1925E6F9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606AB-B480-4267-AF46-C63D2589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CEBFBF-00AB-4503-B59C-50E77E84D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513ED2-D40F-43E9-A09E-7AD2D1F89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2725BA-B4A2-4149-B86C-41FCA1F1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F0644E-F123-4C79-8ED4-D6F51E90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7DD659-0CA0-493A-BC11-088DF046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25CE9D-125F-4413-A006-4919C586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350B46-0889-4AF4-BD6D-D022932FB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5083AB-37F0-498F-BC6E-871F93C7C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A888-D424-419C-BE93-6F3E9F82A21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D90263-864A-47FC-A8A9-80998E5EF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D92EB8-0541-4031-9AF5-104504BF8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23BC6-ABB9-43D4-8745-BB362ECCB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1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oststartz1.shinyapps.io/TrafficAccident2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traffic2.herokuap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ltn.com.tw/news/life/paper/1335556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dn.com/news/story/7238/419757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0D10229C-AAD7-4B8C-9B60-243AA38F77F6}"/>
              </a:ext>
            </a:extLst>
          </p:cNvPr>
          <p:cNvGrpSpPr/>
          <p:nvPr/>
        </p:nvGrpSpPr>
        <p:grpSpPr>
          <a:xfrm>
            <a:off x="0" y="194642"/>
            <a:ext cx="12194826" cy="6858000"/>
            <a:chOff x="0" y="0"/>
            <a:chExt cx="12194826" cy="6858000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89652138-988A-4D23-AA13-4BC83004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4826" cy="6858000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970098E-659F-4033-961D-A5C9F4A6BE73}"/>
                </a:ext>
              </a:extLst>
            </p:cNvPr>
            <p:cNvSpPr/>
            <p:nvPr/>
          </p:nvSpPr>
          <p:spPr>
            <a:xfrm>
              <a:off x="3183039" y="682906"/>
              <a:ext cx="6134582" cy="2511706"/>
            </a:xfrm>
            <a:prstGeom prst="rect">
              <a:avLst/>
            </a:prstGeom>
            <a:solidFill>
              <a:srgbClr val="04224E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3F9B4DE-B3E9-4C73-BD6C-9F6A681ED710}"/>
                </a:ext>
              </a:extLst>
            </p:cNvPr>
            <p:cNvSpPr/>
            <p:nvPr/>
          </p:nvSpPr>
          <p:spPr>
            <a:xfrm>
              <a:off x="4444677" y="5879939"/>
              <a:ext cx="2583085" cy="870029"/>
            </a:xfrm>
            <a:prstGeom prst="rect">
              <a:avLst/>
            </a:prstGeom>
            <a:solidFill>
              <a:srgbClr val="04224E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A11EEDB-E9B3-409F-9D19-0F55F455F48C}"/>
              </a:ext>
            </a:extLst>
          </p:cNvPr>
          <p:cNvSpPr/>
          <p:nvPr/>
        </p:nvSpPr>
        <p:spPr>
          <a:xfrm>
            <a:off x="-1" y="-7916"/>
            <a:ext cx="12192001" cy="1770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B9978CF-16BA-42A7-BFF0-7E44D639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 trans="66000" pressure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6668">
            <a:off x="3227566" y="-1256605"/>
            <a:ext cx="2134162" cy="5194985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34F29A14-EDB7-446B-9627-54D459026099}"/>
              </a:ext>
            </a:extLst>
          </p:cNvPr>
          <p:cNvSpPr txBox="1"/>
          <p:nvPr/>
        </p:nvSpPr>
        <p:spPr>
          <a:xfrm rot="195497">
            <a:off x="2645006" y="568432"/>
            <a:ext cx="42273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 b="1" dirty="0">
                <a:solidFill>
                  <a:srgbClr val="DB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 寶</a:t>
            </a:r>
            <a:endParaRPr lang="en-US" sz="11500" b="1" dirty="0">
              <a:solidFill>
                <a:srgbClr val="DB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B4DE7D0-973C-420F-8364-41FA57162E7D}"/>
              </a:ext>
            </a:extLst>
          </p:cNvPr>
          <p:cNvSpPr txBox="1"/>
          <p:nvPr/>
        </p:nvSpPr>
        <p:spPr>
          <a:xfrm rot="21172252">
            <a:off x="6740533" y="992200"/>
            <a:ext cx="1589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solidFill>
                  <a:srgbClr val="CC9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退</a:t>
            </a:r>
            <a:endParaRPr lang="en-US" sz="9600" b="1" dirty="0">
              <a:solidFill>
                <a:srgbClr val="CC9A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2D18FC9-A260-4081-95B9-12F79CD7BD7F}"/>
              </a:ext>
            </a:extLst>
          </p:cNvPr>
          <p:cNvSpPr/>
          <p:nvPr/>
        </p:nvSpPr>
        <p:spPr>
          <a:xfrm rot="828195">
            <a:off x="8294203" y="339597"/>
            <a:ext cx="144048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500" b="1" dirty="0">
                <a:solidFill>
                  <a:srgbClr val="CC9A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散</a:t>
            </a:r>
            <a:endParaRPr lang="en-US" sz="1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C048837-D3EC-42A3-8CAE-EF22B4CAFE36}"/>
              </a:ext>
            </a:extLst>
          </p:cNvPr>
          <p:cNvSpPr/>
          <p:nvPr/>
        </p:nvSpPr>
        <p:spPr>
          <a:xfrm>
            <a:off x="3360026" y="333198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統計碩二 </a:t>
            </a:r>
            <a:endParaRPr lang="en-US" altLang="zh-TW" sz="20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107354009 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凃明蕙</a:t>
            </a:r>
            <a:endParaRPr lang="en-US" altLang="zh-TW" sz="20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107354013 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張庭禎</a:t>
            </a:r>
          </a:p>
          <a:p>
            <a:pPr lvl="0" algn="ctr"/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107354020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柯百翼</a:t>
            </a:r>
            <a:endParaRPr lang="en-US" altLang="zh-TW" sz="2000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107354021 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蔣宛蓉</a:t>
            </a:r>
          </a:p>
        </p:txBody>
      </p:sp>
    </p:spTree>
    <p:extLst>
      <p:ext uri="{BB962C8B-B14F-4D97-AF65-F5344CB8AC3E}">
        <p14:creationId xmlns:p14="http://schemas.microsoft.com/office/powerpoint/2010/main" val="416802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－高事故率路段排行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B59B17-09E0-EA4E-A4A7-5BAD1D78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8" y="1517940"/>
            <a:ext cx="11360801" cy="4923013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46F0E11-E373-4572-AE61-049A532F9101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6AD3E7D-B61C-49D6-A7ED-3D577981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AB3BEEC-D5F1-419B-980B-A4B2118AFA62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網頁功能介紹 </a:t>
            </a:r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01598" indent="0">
              <a:lnSpc>
                <a:spcPct val="200000"/>
              </a:lnSpc>
              <a:buSzPts val="2400"/>
              <a:buNone/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客製化台北市道路資訊統計</a:t>
            </a:r>
            <a:endParaRPr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566" lvl="1" indent="0">
              <a:lnSpc>
                <a:spcPct val="100000"/>
              </a:lnSpc>
              <a:buNone/>
            </a:pPr>
            <a:r>
              <a:rPr lang="zh-TW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客製化事故統計</a:t>
            </a:r>
            <a:endParaRPr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566" lvl="1" indent="0">
              <a:lnSpc>
                <a:spcPct val="100000"/>
              </a:lnSpc>
              <a:buNone/>
            </a:pPr>
            <a:r>
              <a:rPr lang="zh-TW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近期事故分布位置</a:t>
            </a:r>
            <a:endParaRPr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566" lvl="1" indent="0">
              <a:lnSpc>
                <a:spcPct val="100000"/>
              </a:lnSpc>
              <a:buNone/>
            </a:pPr>
            <a:r>
              <a:rPr lang="zh-TW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即時車速路況</a:t>
            </a:r>
            <a:endParaRPr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566" lvl="1" indent="0">
              <a:lnSpc>
                <a:spcPct val="100000"/>
              </a:lnSpc>
              <a:buNone/>
            </a:pPr>
            <a:r>
              <a:rPr lang="zh-TW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即時天氣資訊</a:t>
            </a:r>
            <a:endParaRPr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566" lvl="1" indent="0">
              <a:lnSpc>
                <a:spcPct val="100000"/>
              </a:lnSpc>
              <a:buNone/>
            </a:pPr>
            <a:r>
              <a:rPr lang="zh-TW" sz="2800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事故機率預測</a:t>
            </a:r>
            <a:endParaRPr sz="2800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6E016-45E1-4F33-A376-6F57A0CF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6" y="1457043"/>
            <a:ext cx="1436601" cy="14308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DFAD5FA-358F-45F4-BA9A-2AFD478E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3" y="2824792"/>
            <a:ext cx="491139" cy="4911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A907EBB-3C15-48C4-ADEB-83C980CFC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3" y="3539163"/>
            <a:ext cx="491139" cy="4911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4BB122-DB5C-41B5-9D77-6DE33268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3" y="4244307"/>
            <a:ext cx="491139" cy="4911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CB76A0-7109-4A5D-8F7D-70766E778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2" y="4951236"/>
            <a:ext cx="491139" cy="49113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01EAF1D-7A81-4915-A985-16F952DF1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1" y="5656380"/>
            <a:ext cx="491139" cy="4911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BFC70D-80F3-4D4A-BF0A-8092B587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09" y="3633504"/>
            <a:ext cx="2853891" cy="28538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ED4954A-C049-421B-A332-8FD56784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178" y="2105034"/>
            <a:ext cx="3236257" cy="305693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4F02AF3-8C85-4CE2-A2F0-E507765801F2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77E6D0F-DB75-4FD6-A8DD-18180BFA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44E3485-0950-4092-BC9A-CF19499098C3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－客製化台北市道路資訊統計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16" y="1558585"/>
            <a:ext cx="10881488" cy="490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BFF9BE60-243B-4DEB-B633-0D405B034B39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B8F49EB-8F28-4AD6-9388-97B50E5E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562BAA1-0752-4FA9-84B8-8D1CD33ABA3C}"/>
                </a:ext>
              </a:extLst>
            </p:cNvPr>
            <p:cNvSpPr txBox="1"/>
            <p:nvPr/>
          </p:nvSpPr>
          <p:spPr>
            <a:xfrm>
              <a:off x="11508850" y="6227839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－客製化台北市道路資訊統計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5845651" y="1536634"/>
            <a:ext cx="608784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61981" lvl="1" indent="0">
              <a:lnSpc>
                <a:spcPct val="150000"/>
              </a:lnSpc>
              <a:buNone/>
            </a:pPr>
            <a:r>
              <a:rPr 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預測交通事故受傷死亡預測機率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lvl="1" indent="0">
              <a:lnSpc>
                <a:spcPct val="150000"/>
              </a:lnSpc>
              <a:buNone/>
            </a:pPr>
            <a:r>
              <a:rPr 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輸入地點周遭近期車禍分布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lvl="1" indent="0">
              <a:lnSpc>
                <a:spcPct val="150000"/>
              </a:lnSpc>
              <a:buNone/>
            </a:pPr>
            <a:r>
              <a:rPr 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即時道路車速平均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lvl="1" indent="0">
              <a:lnSpc>
                <a:spcPct val="150000"/>
              </a:lnSpc>
              <a:buNone/>
            </a:pPr>
            <a:r>
              <a:rPr 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即時道路平均佔有率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lvl="1" indent="0">
              <a:lnSpc>
                <a:spcPct val="150000"/>
              </a:lnSpc>
              <a:buNone/>
            </a:pPr>
            <a:r>
              <a:rPr 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即時道路總流量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536634"/>
            <a:ext cx="5348591" cy="496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A61030-3048-4561-93E7-FF8B28D8D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95" y="5603655"/>
            <a:ext cx="558060" cy="5580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14AC16-03CB-4956-BBC8-9C8238837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95" y="4702699"/>
            <a:ext cx="561920" cy="5619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C8C4F0-3E94-4F9D-8259-29BC0547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54" y="3799437"/>
            <a:ext cx="558061" cy="5580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15D8FF-CFCE-4425-9B83-398FDF340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54" y="2898481"/>
            <a:ext cx="558061" cy="5580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A805CC-B4F7-409D-93A0-F98B9F62A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5471"/>
            <a:ext cx="558061" cy="558061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CC8B02B-E547-473F-9981-41CE51FB2E8C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C8B5458-E048-4407-84B3-ED4A3C522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7863B2C-BE28-472B-A893-BAC5A74CECF2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－預測交通事故受傷死亡預測機率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66" y="1432333"/>
            <a:ext cx="11074390" cy="4945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EB9F9E82-8417-4FB3-8F2D-31BE9E503771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2DF2F52-C2BD-4527-B99C-4545F1E3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CA69E9E-73E7-438C-AD5F-0FC5BBD2DD30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－輸入地點周遭近期車禍分布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33" y="1903170"/>
            <a:ext cx="6069767" cy="412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184" y="1903170"/>
            <a:ext cx="5589783" cy="4123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FD96AB1-F8E9-4F8E-8C34-F2BBFCCDC297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4B3794C-503A-4871-A45A-183C6E540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ECB455D-42E9-489E-B846-DBDFE7FBB4F2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－即時道路車速平均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85" y="1446298"/>
            <a:ext cx="11075571" cy="4977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F147FCCE-134D-448C-9B57-6E429953EBE8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1E38142-5616-418D-8E06-CD441E8B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23C37DE-3442-4156-ABD2-3AFDF0EEE74A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－即時道路平均佔有率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55" y="1426417"/>
            <a:ext cx="11028833" cy="5138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1667867-8BF7-4CC3-AF5B-9DC678D2E967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243D8A0-42F3-426D-8C69-43571366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F3A413B-1E00-46C8-B8F5-E0785D8A8DB7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－即時道路總流量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59" y="1507439"/>
            <a:ext cx="11124232" cy="5032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9E1D2B3-114F-4ECA-B775-8131B724D7F7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EC21008-8BA2-499E-8FCC-BD76D4FE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9DBC88B-01FE-444A-9F22-3D5F5C65C140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專案困難處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415600" y="1466365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原始資料整理困難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事故地址記錄無統一格式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無網頁撰寫經驗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彎曲路段無法有效標記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如能加上路徑規劃功能會更好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F83BC1-6C1E-4B54-A434-A47A3B41A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8758" y="2812648"/>
            <a:ext cx="5183161" cy="3451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6BCE30-65A8-4A76-96AF-3FCC03C4C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1855314"/>
            <a:ext cx="1412112" cy="7941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831761-B918-4257-8736-BE34AEA2E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2817913"/>
            <a:ext cx="1412112" cy="7941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815DC4B-079A-4796-A3EC-FE93CABE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3738344"/>
            <a:ext cx="1412112" cy="7941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89FA0D-8AA8-42C7-B531-8A369D1BF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" y="4641935"/>
            <a:ext cx="1412112" cy="79419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F9AACA49-94E2-4987-88D5-5DDBB18BB014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10D12CD-9685-4863-92A8-FC8087AA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9F2A77E-5CA3-4FF9-AC7B-1A7292BEBDEC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504BC9-5837-4382-87BF-2BC4FF89B49B}"/>
              </a:ext>
            </a:extLst>
          </p:cNvPr>
          <p:cNvSpPr/>
          <p:nvPr/>
        </p:nvSpPr>
        <p:spPr>
          <a:xfrm>
            <a:off x="971339" y="683288"/>
            <a:ext cx="10269415" cy="5914633"/>
          </a:xfrm>
          <a:prstGeom prst="roundRect">
            <a:avLst/>
          </a:prstGeom>
          <a:solidFill>
            <a:srgbClr val="04224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D46CAC-A870-40C2-9E3B-6E254888B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4"/>
          <a:stretch/>
        </p:blipFill>
        <p:spPr>
          <a:xfrm>
            <a:off x="2845206" y="4979757"/>
            <a:ext cx="6501587" cy="24521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7F0DCE9-DF18-4C3C-99D5-9B176A232B9D}"/>
              </a:ext>
            </a:extLst>
          </p:cNvPr>
          <p:cNvSpPr txBox="1"/>
          <p:nvPr/>
        </p:nvSpPr>
        <p:spPr>
          <a:xfrm>
            <a:off x="5467975" y="876664"/>
            <a:ext cx="1276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4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080DE18-DD85-4B01-9014-29D993F3E5D0}"/>
              </a:ext>
            </a:extLst>
          </p:cNvPr>
          <p:cNvSpPr/>
          <p:nvPr/>
        </p:nvSpPr>
        <p:spPr bwMode="auto">
          <a:xfrm>
            <a:off x="2305277" y="1745591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BA69807-77EA-49FB-82EC-AB8A6C346C7C}"/>
              </a:ext>
            </a:extLst>
          </p:cNvPr>
          <p:cNvSpPr/>
          <p:nvPr/>
        </p:nvSpPr>
        <p:spPr bwMode="auto">
          <a:xfrm>
            <a:off x="2305277" y="2547727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1A86516-CFD0-4AF5-8841-6D7E86091AE4}"/>
              </a:ext>
            </a:extLst>
          </p:cNvPr>
          <p:cNvSpPr/>
          <p:nvPr/>
        </p:nvSpPr>
        <p:spPr bwMode="auto">
          <a:xfrm>
            <a:off x="2305276" y="3264514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3EB89C6-4F41-428D-8FF5-7E1834B2E7F8}"/>
              </a:ext>
            </a:extLst>
          </p:cNvPr>
          <p:cNvSpPr/>
          <p:nvPr/>
        </p:nvSpPr>
        <p:spPr bwMode="auto">
          <a:xfrm>
            <a:off x="2305327" y="3981301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D19E46-61BE-4E8B-81E4-0BD4DE228E34}"/>
              </a:ext>
            </a:extLst>
          </p:cNvPr>
          <p:cNvSpPr txBox="1"/>
          <p:nvPr/>
        </p:nvSpPr>
        <p:spPr>
          <a:xfrm>
            <a:off x="3081517" y="1576090"/>
            <a:ext cx="2646878" cy="295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專案動機</a:t>
            </a:r>
            <a:endParaRPr kumimoji="1"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kumimoji="1" lang="en-US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kumimoji="1"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資料變數介紹</a:t>
            </a:r>
            <a:endParaRPr kumimoji="1" lang="en-US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673D0D65-7956-4FAB-8158-5AC20DADE48E}"/>
              </a:ext>
            </a:extLst>
          </p:cNvPr>
          <p:cNvSpPr/>
          <p:nvPr/>
        </p:nvSpPr>
        <p:spPr bwMode="auto">
          <a:xfrm>
            <a:off x="6553202" y="1715447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18AF2D1-4886-49DB-B142-9DCEF4D3E36F}"/>
              </a:ext>
            </a:extLst>
          </p:cNvPr>
          <p:cNvSpPr/>
          <p:nvPr/>
        </p:nvSpPr>
        <p:spPr bwMode="auto">
          <a:xfrm>
            <a:off x="6553203" y="2457247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62231DE-2EFC-4EC1-9268-33916D28513C}"/>
              </a:ext>
            </a:extLst>
          </p:cNvPr>
          <p:cNvSpPr/>
          <p:nvPr/>
        </p:nvSpPr>
        <p:spPr bwMode="auto">
          <a:xfrm>
            <a:off x="6553735" y="3213297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2022FF10-B701-4769-85C7-E204F55B3311}"/>
              </a:ext>
            </a:extLst>
          </p:cNvPr>
          <p:cNvSpPr/>
          <p:nvPr/>
        </p:nvSpPr>
        <p:spPr bwMode="auto">
          <a:xfrm>
            <a:off x="6555335" y="3997001"/>
            <a:ext cx="476015" cy="504056"/>
          </a:xfrm>
          <a:prstGeom prst="ellipse">
            <a:avLst/>
          </a:prstGeom>
          <a:solidFill>
            <a:srgbClr val="F29F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kumimoji="0" lang="zh-TW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27B3C2-F8F5-4249-9429-BB846153B54B}"/>
              </a:ext>
            </a:extLst>
          </p:cNvPr>
          <p:cNvSpPr/>
          <p:nvPr/>
        </p:nvSpPr>
        <p:spPr>
          <a:xfrm>
            <a:off x="7235684" y="1564117"/>
            <a:ext cx="360649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網站功能介紹</a:t>
            </a:r>
            <a:r>
              <a:rPr kumimoji="1"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kumimoji="1"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網站功能介紹</a:t>
            </a:r>
            <a:r>
              <a:rPr kumimoji="1"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kumimoji="1"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en-US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專案困難處</a:t>
            </a:r>
            <a:endParaRPr kumimoji="1" lang="en-US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 </a:t>
            </a:r>
            <a:r>
              <a:rPr kumimoji="1"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QR-code</a:t>
            </a:r>
            <a:r>
              <a:rPr kumimoji="1"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239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網址＆</a:t>
            </a:r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QR-code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01598" indent="0">
              <a:lnSpc>
                <a:spcPct val="150000"/>
              </a:lnSpc>
              <a:buSzPts val="2400"/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臺北市交通數據統計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en-US" altLang="zh-TW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https://loststartz1.shinyapps.io/TrafficAccident2/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1598" indent="0">
              <a:lnSpc>
                <a:spcPct val="150000"/>
              </a:lnSpc>
              <a:spcBef>
                <a:spcPts val="2133"/>
              </a:spcBef>
              <a:buSzPts val="2400"/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客製化台北市道路資訊統計</a:t>
            </a:r>
            <a:endParaRPr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0">
              <a:lnSpc>
                <a:spcPct val="150000"/>
              </a:lnSpc>
              <a:spcBef>
                <a:spcPts val="2133"/>
              </a:spcBef>
              <a:buNone/>
            </a:pPr>
            <a:r>
              <a:rPr lang="zh-TW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https://traffic2.herokuapp.com/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0">
              <a:lnSpc>
                <a:spcPct val="15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420" y="3401888"/>
            <a:ext cx="3654801" cy="3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9326" y="249981"/>
            <a:ext cx="3527073" cy="30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DF8F2C-C663-4795-8E50-65DC0CB34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6" y="1237124"/>
            <a:ext cx="1436601" cy="14308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51BEA2-8394-455B-A850-EACDDC006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5" y="3075644"/>
            <a:ext cx="1436601" cy="1430878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4EAB32B-A6C6-4FF1-83F6-73B4FAD8E9C0}"/>
              </a:ext>
            </a:extLst>
          </p:cNvPr>
          <p:cNvGrpSpPr/>
          <p:nvPr/>
        </p:nvGrpSpPr>
        <p:grpSpPr>
          <a:xfrm>
            <a:off x="11478930" y="6153129"/>
            <a:ext cx="763600" cy="763600"/>
            <a:chOff x="11478930" y="6153129"/>
            <a:chExt cx="763600" cy="7636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AA862D9-85CC-44E7-835A-B88661F4B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1EAF2A8-44FC-448C-A5D7-FD5BFE83FA5C}"/>
                </a:ext>
              </a:extLst>
            </p:cNvPr>
            <p:cNvSpPr txBox="1"/>
            <p:nvPr/>
          </p:nvSpPr>
          <p:spPr>
            <a:xfrm>
              <a:off x="11530562" y="6253058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56CAE68-7CB8-4827-A0CD-23B157AEC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490" y="3313884"/>
            <a:ext cx="2286000" cy="2286000"/>
          </a:xfrm>
          <a:prstGeom prst="rect">
            <a:avLst/>
          </a:prstGeom>
        </p:spPr>
      </p:pic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0">
              <a:lnSpc>
                <a:spcPct val="15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C7080C-2952-40B8-B873-1B9010A09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28" y="20487"/>
            <a:ext cx="4819047" cy="641621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ED9EC7-0FAE-4192-8BB6-764646E06BAA}"/>
              </a:ext>
            </a:extLst>
          </p:cNvPr>
          <p:cNvSpPr txBox="1"/>
          <p:nvPr/>
        </p:nvSpPr>
        <p:spPr>
          <a:xfrm flipH="1">
            <a:off x="3872505" y="5139020"/>
            <a:ext cx="399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共同創造沒有三寶的世代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4A20A6-1CCC-45D6-9E42-8F620D085F49}"/>
              </a:ext>
            </a:extLst>
          </p:cNvPr>
          <p:cNvSpPr txBox="1"/>
          <p:nvPr/>
        </p:nvSpPr>
        <p:spPr>
          <a:xfrm>
            <a:off x="4200775" y="4064168"/>
            <a:ext cx="4953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 </a:t>
            </a:r>
            <a:r>
              <a:rPr lang="en-US" altLang="zh-TW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88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專題動機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30488" y="1250435"/>
            <a:ext cx="11360800" cy="50604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外送員交通事故 北市單月</a:t>
            </a:r>
            <a:r>
              <a:rPr lang="en-US" altLang="zh-TW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zh-TW" alt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死百餘傷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(2019/11/30)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每年車禍代價 可蓋一條高鐵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(2019/12/01)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9260F-4FC6-4953-9C4E-A651A7739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8" y="1674216"/>
            <a:ext cx="654810" cy="6548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D30D38-573F-481A-9A9B-47686CBF8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0" y="2595434"/>
            <a:ext cx="654810" cy="65481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FA5E370-910E-43AE-9FBF-FF50ADE1EE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3" t="69214" r="32715"/>
          <a:stretch/>
        </p:blipFill>
        <p:spPr>
          <a:xfrm>
            <a:off x="1336545" y="3951701"/>
            <a:ext cx="2911043" cy="258322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D50337D-C34F-401E-A28B-DFC88E0744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90" b="63558"/>
          <a:stretch/>
        </p:blipFill>
        <p:spPr>
          <a:xfrm>
            <a:off x="8097481" y="3709880"/>
            <a:ext cx="3125486" cy="306687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E873622-DF54-46B0-A71C-EDA223E125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5" r="65090"/>
          <a:stretch/>
        </p:blipFill>
        <p:spPr>
          <a:xfrm>
            <a:off x="4767225" y="3780684"/>
            <a:ext cx="3029636" cy="2676084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D010C744-A0BC-45DD-B061-39DD7FBBB39D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EB192EC-88AF-40FA-AA3E-026BB626C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2E9BE49-E450-4D7D-9E80-3DCED60A30EC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CE4528F-C040-44DF-9C8B-8A473CEC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28" y="744037"/>
            <a:ext cx="6539697" cy="6284239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30488" y="334715"/>
            <a:ext cx="11360800" cy="50604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專題目的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找出高事故率路段，提供</a:t>
            </a:r>
            <a:r>
              <a:rPr lang="zh-TW" altLang="en-US" sz="36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政府機關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6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危險與壅塞道路資訊，避免交通事故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9260F-4FC6-4953-9C4E-A651A7739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8" y="1722218"/>
            <a:ext cx="654810" cy="6548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D30D38-573F-481A-9A9B-47686CB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0" y="2757483"/>
            <a:ext cx="654810" cy="65481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847628E-F70A-4CD1-814F-FF31FC5EBE87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B7097A6-DCDA-45AB-8D34-91F724F66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324DFDD-9429-4506-BCF5-1DAF218124B0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27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資料來源－台北市資料大平台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使用資料集介紹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101~107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年交通事故資料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含肇事人員基本資訊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年交通事故資料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無肇事人員基本資訊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即時車速流量資料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1183" lvl="1" indent="0">
              <a:lnSpc>
                <a:spcPct val="150000"/>
              </a:lnSpc>
              <a:buSzPts val="2400"/>
              <a:buNone/>
            </a:pP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即時天氣預報資訊</a:t>
            </a:r>
            <a:endParaRPr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535318-E905-4178-8EED-A0E6EB6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2409045"/>
            <a:ext cx="1112555" cy="11125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907305-E670-4DBC-87AC-7BC2C75A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2" y="3336947"/>
            <a:ext cx="1112555" cy="11125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DE5B95-0BC4-498C-B154-8AC3C5371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0" y="4253274"/>
            <a:ext cx="1112555" cy="11125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E846DE-2EE0-4EEC-AE41-D8F5B213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8" y="5158026"/>
            <a:ext cx="1112555" cy="1112555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A61F3238-12B6-4DB6-8C03-AEFB403C03E4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5C0EF5A-2475-4532-B0C9-AD732AB28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4B16F8E-6BCC-40AE-A34F-0568C5D3D91D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資料變數介紹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038831" y="142710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 fontAlgn="base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交通事故資料</a:t>
            </a:r>
          </a:p>
          <a:p>
            <a:pPr marL="795847" lvl="1" indent="0" fontAlgn="base">
              <a:buNone/>
            </a:pP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車禍資訊：發生時間、發生地點、死傷人數</a:t>
            </a:r>
          </a:p>
          <a:p>
            <a:pPr marL="795847" lvl="1" indent="0" fontAlgn="base">
              <a:buNone/>
            </a:pP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詳細資訊：性別、年齡、車種、受傷程度、天候、當事人序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(108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年無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52396" indent="0" fontAlgn="base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2396" indent="0" fontAlgn="base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即時車速流量資料</a:t>
            </a:r>
          </a:p>
          <a:p>
            <a:pPr marL="795847" lvl="1" indent="0" fontAlgn="base">
              <a:buNone/>
            </a:pP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平均道路車速、佔有率、總流量</a:t>
            </a:r>
          </a:p>
          <a:p>
            <a:pPr marL="152396" indent="0" fontAlgn="base">
              <a:buNone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2396" indent="0" fontAlgn="base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即時天氣預報資訊</a:t>
            </a:r>
          </a:p>
          <a:p>
            <a:pPr marL="795847" lvl="1" indent="0" fontAlgn="base">
              <a:buNone/>
            </a:pP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小時即時溫度、風速、舒適度指數</a:t>
            </a:r>
          </a:p>
          <a:p>
            <a:pPr marL="795847" lvl="1" indent="0" fontAlgn="base">
              <a:buNone/>
            </a:pP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小時降雨機率</a:t>
            </a:r>
          </a:p>
          <a:p>
            <a:pPr marL="0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61F3238-12B6-4DB6-8C03-AEFB403C03E4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5C0EF5A-2475-4532-B0C9-AD732AB28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4B16F8E-6BCC-40AE-A34F-0568C5D3D91D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489D53D-24BD-4167-8CC9-8BA7504D3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2" y="1176098"/>
            <a:ext cx="1112555" cy="111255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FC738-BC75-447C-9FBE-EB11FB9CD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3152618"/>
            <a:ext cx="1112555" cy="111255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B5F9542-0080-437A-B4B7-5BFA8B2ED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4519195"/>
            <a:ext cx="1112555" cy="11125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796566-2FD1-4440-9E0F-5196594B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48" y="2127437"/>
            <a:ext cx="395235" cy="39523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F831F30-B853-448D-BA70-0C88AE5F5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48" y="2711898"/>
            <a:ext cx="395235" cy="39523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D1BC2F8-EDD6-4824-A4EF-1A224E662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48" y="4123960"/>
            <a:ext cx="395235" cy="3952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0273226-247D-40E6-A115-ADD402B25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9" y="6067015"/>
            <a:ext cx="395235" cy="39523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B877340-7B8A-46A5-A6FF-639E7D655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9" y="5480669"/>
            <a:ext cx="395235" cy="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4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sz="4267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網頁功能介紹 </a:t>
            </a:r>
            <a:r>
              <a:rPr lang="en-US" altLang="zh-TW" sz="4267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267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267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sz="4267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220810"/>
            <a:ext cx="11360800" cy="49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711183" lvl="1" indent="0">
              <a:lnSpc>
                <a:spcPct val="200000"/>
              </a:lnSpc>
              <a:buSzPts val="2400"/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臺北市交通數據統計</a:t>
            </a:r>
            <a:endParaRPr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indent="0">
              <a:lnSpc>
                <a:spcPct val="200000"/>
              </a:lnSpc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歷年交通事故統計視覺化</a:t>
            </a:r>
            <a:endParaRPr lang="en-US" altLang="zh-TW"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indent="0">
              <a:lnSpc>
                <a:spcPct val="200000"/>
              </a:lnSpc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歷年交通事故分布</a:t>
            </a:r>
            <a:endParaRPr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61981" indent="0">
              <a:lnSpc>
                <a:spcPct val="200000"/>
              </a:lnSpc>
              <a:buNone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dirty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高事故率路段排行</a:t>
            </a:r>
            <a:endParaRPr dirty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28754" indent="0">
              <a:lnSpc>
                <a:spcPct val="15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4FE2BE-8567-4933-A9FB-DFE28B605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6" y="1457043"/>
            <a:ext cx="1436601" cy="14308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68218D-CCC6-49A8-BA21-93F42E26C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3" y="2824792"/>
            <a:ext cx="491139" cy="4911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817F84-A935-4912-8B87-335E87D2E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1" y="3691953"/>
            <a:ext cx="491139" cy="49113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5DF059E-1386-431A-A178-6827D1C30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4772" y="4559114"/>
            <a:ext cx="491139" cy="4911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A3349E-182D-4D42-B19B-0EC3A3305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80" y="1609932"/>
            <a:ext cx="5146320" cy="514632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1C5246E-3436-445D-AEF8-0EB90400E12D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4DB265B-B781-4231-A626-28AB2328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A6ECD33-39D9-4B79-B171-6B82C12DFE26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－歷年交通事故統計視覺化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9" y="1471500"/>
            <a:ext cx="10993241" cy="5068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49C788D8-D276-4B1A-808E-E5C7BBEE55CD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F1A6FC3-A98C-43E1-80E4-60531385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AE00F8A-5860-49C5-9AA8-6CBF29EF3CB8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24E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TW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4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－歷年交通事故分佈</a:t>
            </a:r>
            <a:endParaRPr sz="4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51" y="1562582"/>
            <a:ext cx="11408649" cy="4861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73E52B4-3886-4D10-BE50-6ED3B898609A}"/>
              </a:ext>
            </a:extLst>
          </p:cNvPr>
          <p:cNvGrpSpPr/>
          <p:nvPr/>
        </p:nvGrpSpPr>
        <p:grpSpPr>
          <a:xfrm>
            <a:off x="11478930" y="6153129"/>
            <a:ext cx="790073" cy="763600"/>
            <a:chOff x="11478930" y="6153129"/>
            <a:chExt cx="790073" cy="76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1574B8D-4A03-489B-9FDD-C65D612DF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930" y="6153129"/>
              <a:ext cx="763600" cy="7636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C143128-1345-4E3E-98CB-656C54F870B7}"/>
                </a:ext>
              </a:extLst>
            </p:cNvPr>
            <p:cNvSpPr txBox="1"/>
            <p:nvPr/>
          </p:nvSpPr>
          <p:spPr>
            <a:xfrm>
              <a:off x="11614193" y="6225935"/>
              <a:ext cx="6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820</Words>
  <Application>Microsoft Macintosh PowerPoint</Application>
  <PresentationFormat>寬螢幕</PresentationFormat>
  <Paragraphs>117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專題動機</vt:lpstr>
      <vt:lpstr>PowerPoint 簡報</vt:lpstr>
      <vt:lpstr>資料來源－台北市資料大平台</vt:lpstr>
      <vt:lpstr>資料變數介紹</vt:lpstr>
      <vt:lpstr>網頁功能介紹 (一)</vt:lpstr>
      <vt:lpstr>DEMO－歷年交通事故統計視覺化</vt:lpstr>
      <vt:lpstr>DEMO－歷年交通事故分佈</vt:lpstr>
      <vt:lpstr>DEMO－高事故率路段排行</vt:lpstr>
      <vt:lpstr>網頁功能介紹 (二)</vt:lpstr>
      <vt:lpstr>DEMO－客製化台北市道路資訊統計</vt:lpstr>
      <vt:lpstr>DEMO－客製化台北市道路資訊統計</vt:lpstr>
      <vt:lpstr>DEMO－預測交通事故受傷死亡預測機率</vt:lpstr>
      <vt:lpstr>DEMO－輸入地點周遭近期車禍分布</vt:lpstr>
      <vt:lpstr>DEMO－即時道路車速平均</vt:lpstr>
      <vt:lpstr>DEMO－即時道路平均佔有率</vt:lpstr>
      <vt:lpstr>DEMO－即時道路總流量</vt:lpstr>
      <vt:lpstr>專案困難處</vt:lpstr>
      <vt:lpstr>網址＆QR-code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tu</dc:creator>
  <cp:lastModifiedBy>Microsoft Office User</cp:lastModifiedBy>
  <cp:revision>44</cp:revision>
  <dcterms:created xsi:type="dcterms:W3CDTF">2019-12-26T01:58:45Z</dcterms:created>
  <dcterms:modified xsi:type="dcterms:W3CDTF">2019-12-27T01:54:02Z</dcterms:modified>
</cp:coreProperties>
</file>